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6" r:id="rId2"/>
    <p:sldId id="267" r:id="rId3"/>
    <p:sldId id="268" r:id="rId4"/>
    <p:sldId id="269" r:id="rId5"/>
    <p:sldId id="270" r:id="rId6"/>
    <p:sldId id="271" r:id="rId7"/>
    <p:sldId id="273" r:id="rId8"/>
    <p:sldId id="272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3005-6283-31EB-6A61-8FABF1B5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9C83D-7231-8F9C-B03C-2299A778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7BE89-B6EF-C1C8-D7EE-39936F5B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256C-B2A1-F601-920E-65D51F4E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BFCA-588E-6DF9-5E4E-D016B8D2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23F8-B3DD-571D-7D84-CB9E4653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C5416-021B-D6BB-F9C4-6A4621CBC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07379-17A8-8284-548B-F964CA77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6627F-CFDA-40BF-1C30-74B8E6C1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8C45B-32DE-1D23-03A4-141A6162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C307F-CAF4-D689-E321-B04E02144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23A49-D72D-BFBA-B8F2-B7E4C77C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ABCF4-CCBA-F76B-454D-028ABDAB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436BE-26C9-21A3-49A6-2CD57EF1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D9E30-CF34-D2DB-F342-E18569E3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A594-D09C-54F2-F697-ACD4BDB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E835-D0E1-BEDD-E811-B81F2CCE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9D07-5B83-71AE-F44B-727C0C76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B2AFF-C566-1871-7143-5E5567F9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C443-695E-5CA9-BEB6-776AD9D2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1C92-7790-9631-62CD-C13B6AC2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61344-C412-E658-558F-FB47BA2B4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1F7-9EAB-8C04-5196-3FF97357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B65A-2E2D-3781-C3E9-9415DE74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17D9F-83E5-633C-DA6C-6F1DE37F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3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9529-786D-A814-3BCB-49E70E9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EA9F-6E33-6814-A834-B67FCF628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CAB8C-9A26-CDFD-3334-399DB98E4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87890-AC87-A425-6A14-8504F050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0983B-EB9B-E3BB-9ED5-D35734C0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92D7C-E822-0BDD-D4E9-74E14770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AC8C-09FB-69AD-4DD4-A2746821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C197E-46D8-99FA-2940-F7754943B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48536-1B19-6AE3-2D7E-9DDA8BF11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E51B0-84C4-5803-345D-90237F193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241DC-7584-7BB8-F712-918C1A7CE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CE5D4-D772-CBC7-BE5B-D708F0F5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18004-34D6-3F8C-7A73-66A39669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FECE4-6AF2-8318-03EC-B474E56B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69D2-2C1B-06FD-CB32-E75644C7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6A27-4D2E-64F7-0E59-257327CD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66966-CC7E-00A2-43A6-497F78A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79A98-761D-F12C-596E-93C3C692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0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8B43C-F762-6613-D78F-EE55180C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7EFCD-4162-627F-6CFF-5C6253B8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EC34-1AA4-D5F9-2C73-6CD9E823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9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761C-CD2C-A074-7DD0-807F3866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3CB1-CD5E-4E73-7170-7E312A36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785BE-F602-F5A8-0F4D-4B35F718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BC1D-6D27-9B23-F5C3-A029B821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82394-8F15-F664-3C8E-211B6D01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667C7-ACC5-4D11-5B22-5405A855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0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0738-3C32-892A-8447-99C1B5BC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0EAC2-C803-6BC6-0EB0-4F2184966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D88A3-8E39-505F-7AA8-058E71E7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27E81-3369-AEF0-1DBB-9F1052A4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3E1A-8B62-C643-45D5-637146B9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A21F2-4D2F-78D8-61B0-C00602FA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9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28486-59FE-A442-9195-CE7A20F1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8C10-9782-02EE-F3DB-7DAEB9591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A772-C518-348E-90E1-F0586BB1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8FE5F-7BCF-0A48-6184-4492C61A5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A223-754D-D61E-3745-BF7F133C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A3D16D-2156-F342-AAEB-A8F02F5DD363}"/>
              </a:ext>
            </a:extLst>
          </p:cNvPr>
          <p:cNvSpPr/>
          <p:nvPr/>
        </p:nvSpPr>
        <p:spPr>
          <a:xfrm>
            <a:off x="-908394" y="306487"/>
            <a:ext cx="1354693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[C]sgRNA系统调控 CRISPR 活性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2147D26-5A5C-134A-B21D-A1820BFB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3" y="2568952"/>
            <a:ext cx="3716674" cy="2429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168424-33D6-F219-198C-F58AC040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77" y="1426266"/>
            <a:ext cx="5424451" cy="5125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0C2CE-6BAB-E8B3-A9F7-CFE602AA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20" y="4685551"/>
            <a:ext cx="2173759" cy="1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A6163-F4CB-AF09-ACFB-54982B0C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58" y="1032650"/>
            <a:ext cx="9643284" cy="5497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BBA0D-172F-289A-BB03-22B6434819E6}"/>
              </a:ext>
            </a:extLst>
          </p:cNvPr>
          <p:cNvSpPr txBox="1"/>
          <p:nvPr/>
        </p:nvSpPr>
        <p:spPr>
          <a:xfrm>
            <a:off x="2050774" y="228600"/>
            <a:ext cx="8623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AISM: Allele-specific Indel Monitor System for </a:t>
            </a:r>
            <a:r>
              <a:rPr lang="en-US" sz="2000" b="1" dirty="0">
                <a:effectLst/>
                <a:latin typeface="HardingText"/>
              </a:rPr>
              <a:t>the rapid and real-time quantitation of various editing patterns of a pair of alleles </a:t>
            </a:r>
            <a:endParaRPr lang="en-US" sz="2000" b="1" dirty="0"/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4556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BE6BE-DE9A-2C52-07EA-FA5A0F57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4" y="1040142"/>
            <a:ext cx="10018735" cy="508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D945-0405-011E-0C2C-082CACADA05F}"/>
              </a:ext>
            </a:extLst>
          </p:cNvPr>
          <p:cNvSpPr txBox="1"/>
          <p:nvPr/>
        </p:nvSpPr>
        <p:spPr>
          <a:xfrm>
            <a:off x="1856736" y="332256"/>
            <a:ext cx="84785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Fine-tuning of Cas9 activity with cytosine extension on sgRNAs</a:t>
            </a:r>
            <a:b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7D0EC-21A2-32C0-6DF1-4FEDC2D1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76" y="952733"/>
            <a:ext cx="7483001" cy="3331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ED0EF-A8B0-DECB-9560-7FB275B0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76" y="4467018"/>
            <a:ext cx="4282601" cy="2345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A7E84-1F52-F6BC-E194-D6D5B640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88" y="4600720"/>
            <a:ext cx="2332935" cy="2078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3170B-760A-89B6-98DD-0301E830A0D1}"/>
              </a:ext>
            </a:extLst>
          </p:cNvPr>
          <p:cNvSpPr txBox="1"/>
          <p:nvPr/>
        </p:nvSpPr>
        <p:spPr>
          <a:xfrm>
            <a:off x="1087796" y="253345"/>
            <a:ext cx="1021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[C]sgRNA system work in a length-dependent manner, irrespective of the sgRNA sequence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AF37E-EDD1-34F9-AD54-35AB6653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78" y="1065661"/>
            <a:ext cx="9458740" cy="5273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CE0B9-11FC-D5DB-610A-04D2B0FE023A}"/>
              </a:ext>
            </a:extLst>
          </p:cNvPr>
          <p:cNvSpPr txBox="1"/>
          <p:nvPr/>
        </p:nvSpPr>
        <p:spPr>
          <a:xfrm>
            <a:off x="1313319" y="370451"/>
            <a:ext cx="956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HardingText"/>
              </a:rPr>
              <a:t>Mechanisms of Cas9 activity reduction via [C]sgRNAs system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135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90E99-8F92-786F-883D-DF72D50A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591"/>
            <a:ext cx="5708718" cy="3092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3DA93-D554-378F-DFC6-AFCDDCBF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65" y="2229099"/>
            <a:ext cx="5619696" cy="3092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9A859-EEB7-6425-4F2A-8319FF64934D}"/>
              </a:ext>
            </a:extLst>
          </p:cNvPr>
          <p:cNvSpPr txBox="1"/>
          <p:nvPr/>
        </p:nvSpPr>
        <p:spPr>
          <a:xfrm>
            <a:off x="1482812" y="1544594"/>
            <a:ext cx="32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Cas9 inhibition through AcrIIA4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F2A2F-E257-5BDA-1328-9D0003203E08}"/>
              </a:ext>
            </a:extLst>
          </p:cNvPr>
          <p:cNvSpPr txBox="1"/>
          <p:nvPr/>
        </p:nvSpPr>
        <p:spPr>
          <a:xfrm>
            <a:off x="7304333" y="1544594"/>
            <a:ext cx="413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Cas9 inhibition through C-extension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9E060-54F9-0DF7-AEB9-8DCFC1503D14}"/>
              </a:ext>
            </a:extLst>
          </p:cNvPr>
          <p:cNvSpPr txBox="1"/>
          <p:nvPr/>
        </p:nvSpPr>
        <p:spPr>
          <a:xfrm>
            <a:off x="1526806" y="348706"/>
            <a:ext cx="8983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Comparisons between </a:t>
            </a:r>
            <a:r>
              <a:rPr lang="en-US" sz="2800" b="1" dirty="0">
                <a:effectLst/>
                <a:latin typeface="HardingText"/>
              </a:rPr>
              <a:t>[C]sgRNA system and Cas9 inhibition using anti-CRISPR protein AcrIIA4 </a:t>
            </a:r>
            <a:endParaRPr lang="en-US" sz="28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2904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3C0019-367B-BAC0-4032-B93E03EC0180}"/>
              </a:ext>
            </a:extLst>
          </p:cNvPr>
          <p:cNvGrpSpPr/>
          <p:nvPr/>
        </p:nvGrpSpPr>
        <p:grpSpPr>
          <a:xfrm>
            <a:off x="944262" y="1039873"/>
            <a:ext cx="4214341" cy="2561453"/>
            <a:chOff x="678935" y="1605348"/>
            <a:chExt cx="5007499" cy="28281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E1E546-909B-8A2B-55D3-60CD2B52C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323"/>
            <a:stretch/>
          </p:blipFill>
          <p:spPr>
            <a:xfrm>
              <a:off x="678935" y="1880801"/>
              <a:ext cx="4992816" cy="2552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39BC33-DA8D-2EC4-9B99-AA2271337C26}"/>
                </a:ext>
              </a:extLst>
            </p:cNvPr>
            <p:cNvSpPr/>
            <p:nvPr/>
          </p:nvSpPr>
          <p:spPr>
            <a:xfrm>
              <a:off x="4648466" y="1605348"/>
              <a:ext cx="1037968" cy="605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D2F500F-29CD-5737-9C2E-5954B5CD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14" y="1342421"/>
            <a:ext cx="5593142" cy="22531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B45720-E288-2EFD-DF1E-EECAA2DFEEF7}"/>
              </a:ext>
            </a:extLst>
          </p:cNvPr>
          <p:cNvGrpSpPr/>
          <p:nvPr/>
        </p:nvGrpSpPr>
        <p:grpSpPr>
          <a:xfrm>
            <a:off x="1970559" y="3595529"/>
            <a:ext cx="6982255" cy="2920554"/>
            <a:chOff x="678933" y="3340016"/>
            <a:chExt cx="6982255" cy="2920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08CD72-9DC6-D413-C0E2-AB192B0A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33" y="3948339"/>
              <a:ext cx="6982255" cy="2312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CF2C7C-3FEA-A633-FB62-036F45E6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711" y="3340016"/>
              <a:ext cx="830477" cy="9522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A67A17-3621-0EDB-7EE3-A814973CE5FD}"/>
              </a:ext>
            </a:extLst>
          </p:cNvPr>
          <p:cNvSpPr txBox="1"/>
          <p:nvPr/>
        </p:nvSpPr>
        <p:spPr>
          <a:xfrm>
            <a:off x="721840" y="442970"/>
            <a:ext cx="10974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[C]sgRNA system is applicable to different CRISPR-based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8440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A289C-CD52-DB71-CCF0-4D43FDED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0" y="1573273"/>
            <a:ext cx="10822101" cy="371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29104-6869-A38D-2341-C998240AF218}"/>
              </a:ext>
            </a:extLst>
          </p:cNvPr>
          <p:cNvSpPr txBox="1"/>
          <p:nvPr/>
        </p:nvSpPr>
        <p:spPr>
          <a:xfrm>
            <a:off x="1423344" y="372944"/>
            <a:ext cx="9345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HardingText"/>
              </a:rPr>
              <a:t>Generation of a heterozygous single-nucleotide polymorphism (SNP) disease model through optimized mono-allelic editing</a:t>
            </a:r>
            <a:br>
              <a:rPr lang="en-US" sz="2400" b="1" dirty="0">
                <a:effectLst/>
                <a:latin typeface="HardingText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92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68C7-7F42-56F7-7454-BC131490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91" y="786647"/>
            <a:ext cx="10102743" cy="3785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8743A-D7DA-24FA-5D6B-6D12DFF7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2" y="4404009"/>
            <a:ext cx="5278395" cy="228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F8AAA-73F8-13D2-027A-80F95C5027AF}"/>
              </a:ext>
            </a:extLst>
          </p:cNvPr>
          <p:cNvSpPr txBox="1"/>
          <p:nvPr/>
        </p:nvSpPr>
        <p:spPr>
          <a:xfrm>
            <a:off x="1250606" y="324982"/>
            <a:ext cx="9690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HardingText"/>
              </a:rPr>
              <a:t>p53-activation-free systematic precise gene correction in human iPSCs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924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122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HardingText</vt:lpstr>
      <vt:lpstr>HEITI TC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1</cp:revision>
  <dcterms:created xsi:type="dcterms:W3CDTF">2023-06-23T03:25:34Z</dcterms:created>
  <dcterms:modified xsi:type="dcterms:W3CDTF">2023-06-23T03:40:05Z</dcterms:modified>
</cp:coreProperties>
</file>